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4"/>
  </p:notesMasterIdLst>
  <p:handoutMasterIdLst>
    <p:handoutMasterId r:id="rId75"/>
  </p:handoutMasterIdLst>
  <p:sldIdLst>
    <p:sldId id="298" r:id="rId5"/>
    <p:sldId id="317" r:id="rId6"/>
    <p:sldId id="314" r:id="rId7"/>
    <p:sldId id="316" r:id="rId8"/>
    <p:sldId id="330" r:id="rId9"/>
    <p:sldId id="331" r:id="rId10"/>
    <p:sldId id="337" r:id="rId11"/>
    <p:sldId id="401" r:id="rId12"/>
    <p:sldId id="402" r:id="rId13"/>
    <p:sldId id="403" r:id="rId14"/>
    <p:sldId id="313" r:id="rId15"/>
    <p:sldId id="338" r:id="rId16"/>
    <p:sldId id="339" r:id="rId17"/>
    <p:sldId id="340" r:id="rId18"/>
    <p:sldId id="334" r:id="rId19"/>
    <p:sldId id="341" r:id="rId20"/>
    <p:sldId id="335" r:id="rId21"/>
    <p:sldId id="342" r:id="rId22"/>
    <p:sldId id="343" r:id="rId23"/>
    <p:sldId id="318" r:id="rId24"/>
    <p:sldId id="344" r:id="rId25"/>
    <p:sldId id="346" r:id="rId26"/>
    <p:sldId id="348" r:id="rId27"/>
    <p:sldId id="349" r:id="rId28"/>
    <p:sldId id="350" r:id="rId29"/>
    <p:sldId id="351" r:id="rId30"/>
    <p:sldId id="352" r:id="rId31"/>
    <p:sldId id="354" r:id="rId32"/>
    <p:sldId id="319" r:id="rId33"/>
    <p:sldId id="355" r:id="rId34"/>
    <p:sldId id="404" r:id="rId35"/>
    <p:sldId id="405" r:id="rId36"/>
    <p:sldId id="357" r:id="rId37"/>
    <p:sldId id="324" r:id="rId38"/>
    <p:sldId id="325" r:id="rId39"/>
    <p:sldId id="320" r:id="rId40"/>
    <p:sldId id="326" r:id="rId41"/>
    <p:sldId id="356" r:id="rId42"/>
    <p:sldId id="300" r:id="rId43"/>
    <p:sldId id="345" r:id="rId44"/>
    <p:sldId id="364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400" r:id="rId66"/>
    <p:sldId id="386" r:id="rId67"/>
    <p:sldId id="387" r:id="rId68"/>
    <p:sldId id="388" r:id="rId69"/>
    <p:sldId id="389" r:id="rId70"/>
    <p:sldId id="390" r:id="rId71"/>
    <p:sldId id="391" r:id="rId72"/>
    <p:sldId id="392" r:id="rId7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10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2022-04-26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2022-04-26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602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199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572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2022-04-26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You</a:t>
            </a:r>
            <a:r>
              <a:rPr lang="ko-KR" altLang="en-US" sz="44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Only</a:t>
            </a:r>
            <a:br>
              <a:rPr lang="en-US" altLang="ko-KR" sz="44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Look</a:t>
            </a:r>
            <a:r>
              <a:rPr lang="ko-KR" altLang="en-US" sz="44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+mj-ea"/>
              </a:rPr>
              <a:t>Once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1600" dirty="0">
                <a:latin typeface="+mj-ea"/>
                <a:ea typeface="+mj-ea"/>
              </a:rPr>
              <a:t>™연어유희</a:t>
            </a:r>
            <a:endParaRPr lang="en-US" altLang="ko-KR" sz="1600" dirty="0">
              <a:latin typeface="+mj-ea"/>
              <a:ea typeface="+mj-ea"/>
            </a:endParaRPr>
          </a:p>
          <a:p>
            <a:pPr algn="r" rtl="0">
              <a:lnSpc>
                <a:spcPct val="10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장 세 종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CC7D4B-F8A2-4F06-9F2B-21BAAA4E5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8" y="417738"/>
            <a:ext cx="6988169" cy="419083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CA8F58-092A-47F2-8E34-5DFFF9E2C7FB}"/>
              </a:ext>
            </a:extLst>
          </p:cNvPr>
          <p:cNvSpPr txBox="1"/>
          <p:nvPr/>
        </p:nvSpPr>
        <p:spPr>
          <a:xfrm>
            <a:off x="1383898" y="177329"/>
            <a:ext cx="6071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Faster</a:t>
            </a: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R-CNN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7B447-9AF7-47D4-844C-ABC90B5BCAC6}"/>
              </a:ext>
            </a:extLst>
          </p:cNvPr>
          <p:cNvSpPr txBox="1"/>
          <p:nvPr/>
        </p:nvSpPr>
        <p:spPr>
          <a:xfrm>
            <a:off x="6779816" y="550947"/>
            <a:ext cx="491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RPN(Region Proposal Network)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3E7A8-EE46-4913-910F-D32814D7A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3" y="1168460"/>
            <a:ext cx="4167095" cy="44438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A68ADFB-1DAA-4E7F-84AB-03E16AD7F7BC}"/>
              </a:ext>
            </a:extLst>
          </p:cNvPr>
          <p:cNvGrpSpPr/>
          <p:nvPr/>
        </p:nvGrpSpPr>
        <p:grpSpPr>
          <a:xfrm>
            <a:off x="946409" y="5779824"/>
            <a:ext cx="3261953" cy="1021869"/>
            <a:chOff x="363479" y="1183614"/>
            <a:chExt cx="11296881" cy="8094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E6D8647-5049-4A7F-BF05-5D184EC7347C}"/>
                </a:ext>
              </a:extLst>
            </p:cNvPr>
            <p:cNvSpPr/>
            <p:nvPr/>
          </p:nvSpPr>
          <p:spPr>
            <a:xfrm>
              <a:off x="363479" y="1183614"/>
              <a:ext cx="10868627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892879-CABB-4868-9008-4FC6B4B899EB}"/>
                </a:ext>
              </a:extLst>
            </p:cNvPr>
            <p:cNvSpPr txBox="1"/>
            <p:nvPr/>
          </p:nvSpPr>
          <p:spPr>
            <a:xfrm>
              <a:off x="363479" y="1256417"/>
              <a:ext cx="11296881" cy="560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End to End </a:t>
              </a:r>
              <a:r>
                <a: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가능</a:t>
              </a:r>
              <a:endPara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GPU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속도 </a:t>
              </a:r>
              <a:r>
                <a:rPr lang="ko-KR" altLang="en-US" sz="20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빨라짐</a:t>
              </a:r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1A28E0-718B-4029-962B-39FD493D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63" y="1293897"/>
            <a:ext cx="5595546" cy="41927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C72185-866C-4F6A-A628-4B1228EA4484}"/>
              </a:ext>
            </a:extLst>
          </p:cNvPr>
          <p:cNvGrpSpPr/>
          <p:nvPr/>
        </p:nvGrpSpPr>
        <p:grpSpPr>
          <a:xfrm>
            <a:off x="4884454" y="5706774"/>
            <a:ext cx="7137780" cy="1107576"/>
            <a:chOff x="363477" y="1183614"/>
            <a:chExt cx="11562243" cy="8772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B738EA-B6D4-466B-957D-9C40CD0D7ACE}"/>
                </a:ext>
              </a:extLst>
            </p:cNvPr>
            <p:cNvSpPr/>
            <p:nvPr/>
          </p:nvSpPr>
          <p:spPr>
            <a:xfrm>
              <a:off x="363477" y="1183614"/>
              <a:ext cx="11562243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BEC57A-1DF0-4AB1-90BA-2F27C80BAFF5}"/>
                </a:ext>
              </a:extLst>
            </p:cNvPr>
            <p:cNvSpPr txBox="1"/>
            <p:nvPr/>
          </p:nvSpPr>
          <p:spPr>
            <a:xfrm>
              <a:off x="363478" y="1256417"/>
              <a:ext cx="11296882" cy="80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RPN? </a:t>
              </a:r>
            </a:p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map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 주어졌을 때 물체가 있을 법한 위치를 예측</a:t>
              </a:r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5657DC-E927-4C44-BD29-EC372FB91826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44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68B7B8-EBF6-4E93-8DEF-A5CF5085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2950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7448C5-3877-4383-B33E-BDAA35C5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0" y="1971675"/>
            <a:ext cx="3143250" cy="3476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0655BA-313E-4762-A30C-A0246FD0D4CB}"/>
              </a:ext>
            </a:extLst>
          </p:cNvPr>
          <p:cNvSpPr txBox="1"/>
          <p:nvPr/>
        </p:nvSpPr>
        <p:spPr>
          <a:xfrm>
            <a:off x="4405745" y="2286000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en-US" altLang="ko-KR" dirty="0"/>
              <a:t>multi-task </a:t>
            </a:r>
            <a:r>
              <a:rPr lang="ko-KR" altLang="en-US" dirty="0"/>
              <a:t>→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B659D-3A2C-4D6D-AAC1-948780DAE4BE}"/>
              </a:ext>
            </a:extLst>
          </p:cNvPr>
          <p:cNvSpPr txBox="1"/>
          <p:nvPr/>
        </p:nvSpPr>
        <p:spPr>
          <a:xfrm>
            <a:off x="4405744" y="272934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전체에 대해 하나의 신경망이 한번의 계산으로</a:t>
            </a:r>
            <a:endParaRPr lang="en-US" altLang="ko-KR" dirty="0"/>
          </a:p>
          <a:p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Class probability </a:t>
            </a:r>
            <a:r>
              <a:rPr lang="ko-KR" altLang="en-US" dirty="0"/>
              <a:t>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7DF6A-9D88-4E56-A143-443C1B224B36}"/>
              </a:ext>
            </a:extLst>
          </p:cNvPr>
          <p:cNvSpPr txBox="1"/>
          <p:nvPr/>
        </p:nvSpPr>
        <p:spPr>
          <a:xfrm>
            <a:off x="4405744" y="3605645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Bounding box – </a:t>
            </a:r>
            <a:r>
              <a:rPr lang="ko-KR" altLang="en-US" sz="1200"/>
              <a:t>객체의 위치를 알려주기 위해 객체의 둘레를 감싼 직사각형 박스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AAC5C-753E-4FAE-BFEB-D2CE68CBDC78}"/>
              </a:ext>
            </a:extLst>
          </p:cNvPr>
          <p:cNvSpPr txBox="1"/>
          <p:nvPr/>
        </p:nvSpPr>
        <p:spPr>
          <a:xfrm>
            <a:off x="4405744" y="3974113"/>
            <a:ext cx="6097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Class probability – bounding box</a:t>
            </a:r>
            <a:r>
              <a:rPr lang="ko-KR" altLang="en-US" sz="1200" dirty="0"/>
              <a:t>로 둘러싸인 객체가 어느 </a:t>
            </a:r>
            <a:r>
              <a:rPr lang="en-US" altLang="ko-KR" sz="1200" dirty="0"/>
              <a:t>class</a:t>
            </a:r>
            <a:r>
              <a:rPr lang="ko-KR" altLang="en-US" sz="1200" dirty="0"/>
              <a:t>에 해당 하는가 확률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3A7B4-350C-4199-905C-E0A50CC64646}"/>
              </a:ext>
            </a:extLst>
          </p:cNvPr>
          <p:cNvSpPr txBox="1"/>
          <p:nvPr/>
        </p:nvSpPr>
        <p:spPr>
          <a:xfrm>
            <a:off x="4405744" y="4477788"/>
            <a:ext cx="481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 검출 파이프라인 단일 신경망 </a:t>
            </a:r>
            <a:r>
              <a:rPr lang="en-US" altLang="ko-KR" dirty="0"/>
              <a:t>end-to-end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49A46-5F2C-43F2-B6B1-CAA331538C33}"/>
              </a:ext>
            </a:extLst>
          </p:cNvPr>
          <p:cNvSpPr txBox="1"/>
          <p:nvPr/>
        </p:nvSpPr>
        <p:spPr>
          <a:xfrm>
            <a:off x="4405744" y="4889130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45fpb,</a:t>
            </a:r>
            <a:r>
              <a:rPr lang="ko-KR" altLang="en-US" dirty="0"/>
              <a:t> </a:t>
            </a:r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/>
              <a:t>/ YOLO</a:t>
            </a:r>
            <a:r>
              <a:rPr lang="ko-KR" altLang="en-US" dirty="0"/>
              <a:t> </a:t>
            </a:r>
            <a:r>
              <a:rPr lang="en-US" altLang="ko-KR" dirty="0"/>
              <a:t>155</a:t>
            </a:r>
            <a:r>
              <a:rPr lang="ko-KR" altLang="en-US" dirty="0"/>
              <a:t> </a:t>
            </a:r>
            <a:r>
              <a:rPr lang="en-US" altLang="ko-KR" dirty="0" err="1"/>
              <a:t>fpb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83CAAF-0C53-446D-BED4-58FD7807F9B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82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BB262C-5692-4A42-8603-5F249FA7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0" y="416379"/>
            <a:ext cx="1055284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79CD83-CABB-4A41-8B61-E6AFB34E7B4E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57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E978880-81D5-44EE-A7B9-8A53308F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151414" cy="20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08CD8-5B3B-400A-8F0C-3B3BCD989496}"/>
              </a:ext>
            </a:extLst>
          </p:cNvPr>
          <p:cNvSpPr txBox="1"/>
          <p:nvPr/>
        </p:nvSpPr>
        <p:spPr>
          <a:xfrm>
            <a:off x="0" y="2020660"/>
            <a:ext cx="6123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757575"/>
                </a:solidFill>
                <a:effectLst/>
                <a:latin typeface="sohne"/>
              </a:rPr>
              <a:t>PASCAL VOC(Visual Object Classes) </a:t>
            </a:r>
            <a:r>
              <a:rPr lang="ko-KR" altLang="en-US" sz="1200" b="0" i="0" dirty="0">
                <a:solidFill>
                  <a:srgbClr val="757575"/>
                </a:solidFill>
                <a:effectLst/>
                <a:latin typeface="sohne"/>
              </a:rPr>
              <a:t>데이터 셋</a:t>
            </a:r>
            <a:endParaRPr lang="ko-KR" altLang="en-US" sz="12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6A4A1E69-F632-4884-88A7-E9E3E75F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94" y="105305"/>
            <a:ext cx="7764236" cy="6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88EAEE-C44D-4CE3-9E1F-FC3BE5A05924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50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5A417E-0B1A-4031-8920-9BE81C7C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109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EBD7E3-C83E-4DB7-92B5-9F415E842B51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49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B41F106A-A3BD-4E9F-94D5-539EB952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887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9FDA2-525B-4B17-AE70-F061D4087197}"/>
              </a:ext>
            </a:extLst>
          </p:cNvPr>
          <p:cNvSpPr txBox="1"/>
          <p:nvPr/>
        </p:nvSpPr>
        <p:spPr>
          <a:xfrm>
            <a:off x="5071958" y="54592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CNN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레이어 계층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9ED5F8-4CAE-4D48-AD1F-2F9120D7F59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8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C571B-B409-428F-A9FE-3FFF1A9DC6FB}"/>
              </a:ext>
            </a:extLst>
          </p:cNvPr>
          <p:cNvSpPr txBox="1"/>
          <p:nvPr/>
        </p:nvSpPr>
        <p:spPr>
          <a:xfrm>
            <a:off x="579663" y="1335294"/>
            <a:ext cx="118463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이미지를 분류하는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classifier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문제를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박스를 만드는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regression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문제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→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Sum-Squared Error(SSD)</a:t>
            </a:r>
          </a:p>
          <a:p>
            <a:pPr algn="l"/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박스를 잘 그렸는지 평가하는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Localization Error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와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박스 안의 물체를 잘 분류했는지 평가하는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Classification Error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패널티를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다르게 평가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특히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박스 안의 물체가 없는 경우에는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Confidence Score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0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으로 만들기 위해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Localization Error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 더 높은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패널티를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부과한다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el-GR" altLang="ko-KR" b="0" i="0" dirty="0">
                <a:solidFill>
                  <a:srgbClr val="292929"/>
                </a:solidFill>
                <a:effectLst/>
                <a:latin typeface="charter"/>
              </a:rPr>
              <a:t>λ_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coord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= 5, </a:t>
            </a:r>
            <a:r>
              <a:rPr lang="el-GR" altLang="ko-KR" b="0" i="0" dirty="0">
                <a:solidFill>
                  <a:srgbClr val="292929"/>
                </a:solidFill>
                <a:effectLst/>
                <a:latin typeface="charter"/>
              </a:rPr>
              <a:t>λ_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noobj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= 0.5</a:t>
            </a:r>
          </a:p>
          <a:p>
            <a:pPr algn="l"/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많은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박스중에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IOU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수치가 가장 높게 생성된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박스만 학습에 참여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  <a:p>
            <a:pPr algn="l"/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박스를 잘 만드는 셀은 더욱 학습을 잘하도록 높은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Confidence Score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주고 나머지 셀은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박스를 잘 만들지 못하더라도 나중에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Non-max suppression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을 통해 최적화 하기 위함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D699D-38ED-4A34-BFCE-BB654456C4DE}"/>
              </a:ext>
            </a:extLst>
          </p:cNvPr>
          <p:cNvSpPr txBox="1"/>
          <p:nvPr/>
        </p:nvSpPr>
        <p:spPr>
          <a:xfrm>
            <a:off x="404133" y="272534"/>
            <a:ext cx="621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Loss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원칙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A734F6-CD3B-4725-BDA5-DB082C751C8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12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B63AEF8-7C25-433F-92B2-2506EC35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" y="123873"/>
            <a:ext cx="70485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9B64214-4C7D-4F6B-A113-1F566376E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812"/>
            <a:ext cx="5446784" cy="34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D5A19-372D-43A6-916F-7A3E2D2A948C}"/>
              </a:ext>
            </a:extLst>
          </p:cNvPr>
          <p:cNvSpPr txBox="1"/>
          <p:nvPr/>
        </p:nvSpPr>
        <p:spPr>
          <a:xfrm>
            <a:off x="5446783" y="2309812"/>
            <a:ext cx="647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Ground Truth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얼마나 일치하는지 오차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각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셀별로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객체가 감지된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Ground Truth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비교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514E0-F207-41E4-BC2F-DE447E175990}"/>
              </a:ext>
            </a:extLst>
          </p:cNvPr>
          <p:cNvSpPr txBox="1"/>
          <p:nvPr/>
        </p:nvSpPr>
        <p:spPr>
          <a:xfrm>
            <a:off x="5825218" y="4144189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 객체가 있는지에 대한 여부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1977F-5D74-4CB9-B329-6B293A0102EF}"/>
              </a:ext>
            </a:extLst>
          </p:cNvPr>
          <p:cNvSpPr txBox="1"/>
          <p:nvPr/>
        </p:nvSpPr>
        <p:spPr>
          <a:xfrm>
            <a:off x="5636001" y="5132300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상관 없이 해당 셀에서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객체 클래스의 신뢰도를 계산하여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Loss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D47B05-1219-4775-A208-8A54DB58CB1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8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5424DD-D295-4344-BDCE-D7FF21DD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87439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311B6-3A01-43D0-9C59-0EF51002357F}"/>
              </a:ext>
            </a:extLst>
          </p:cNvPr>
          <p:cNvSpPr txBox="1"/>
          <p:nvPr/>
        </p:nvSpPr>
        <p:spPr>
          <a:xfrm>
            <a:off x="344942" y="5669127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altLang="ko-KR" b="0" i="0" dirty="0">
                <a:solidFill>
                  <a:srgbClr val="292929"/>
                </a:solidFill>
                <a:effectLst/>
                <a:latin typeface="charter"/>
              </a:rPr>
              <a:t>λ_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coord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= 5, </a:t>
            </a:r>
            <a:r>
              <a:rPr lang="el-GR" altLang="ko-KR" b="0" i="0" dirty="0">
                <a:solidFill>
                  <a:srgbClr val="292929"/>
                </a:solidFill>
                <a:effectLst/>
                <a:latin typeface="charter"/>
              </a:rPr>
              <a:t>λ_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charter"/>
              </a:rPr>
              <a:t>noobj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 = 0.5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5F520F-38A1-4B54-A5E1-295C54AD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357" y="128626"/>
            <a:ext cx="4205968" cy="20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945A77-DE9F-45D4-9EE3-3F7A837055C1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969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BCED03-ECA9-42FF-8B53-8CC4FA9B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33476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F656B-1729-45A2-906B-4FBFDD20826A}"/>
              </a:ext>
            </a:extLst>
          </p:cNvPr>
          <p:cNvSpPr txBox="1"/>
          <p:nvPr/>
        </p:nvSpPr>
        <p:spPr>
          <a:xfrm>
            <a:off x="6525306" y="1004997"/>
            <a:ext cx="60946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FPS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를 높였지만 너무나도 작은 물체에 대해서는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탐지가 잘 되지 않는다는 단점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en-US" altLang="ko-KR" dirty="0">
              <a:solidFill>
                <a:srgbClr val="292929"/>
              </a:solidFill>
              <a:latin typeface="charter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Loss Function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에서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박스 후보군을 선정할 때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사물이 큰 객체는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바운딩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박스간의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IOU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값이 크게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차이나기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때문에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적절한 후보군을 선택할 수 있는 반면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</a:t>
            </a: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작은 사물에 대해서는 약간의 차이가 </a:t>
            </a:r>
            <a:endParaRPr lang="en-US" altLang="ko-KR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IOU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결과값을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뒤짚을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수 있기 때문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056BA1-2887-4C97-9BEC-39416A8876E9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30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2FEC04DA-B0FD-4C1F-9A5F-9D1FB4F3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688"/>
            <a:ext cx="1521145" cy="1969590"/>
          </a:xfrm>
          <a:prstGeom prst="rect">
            <a:avLst/>
          </a:prstGeom>
        </p:spPr>
      </p:pic>
      <p:pic>
        <p:nvPicPr>
          <p:cNvPr id="2050" name="Picture 2" descr="Figure 1: An example of detecting a stop sign in an image. The predicted bounding box is drawn in red while the ground-truth bounding box is drawn in green. Our goal is to compute the Intersection of Union between these bounding box.">
            <a:extLst>
              <a:ext uri="{FF2B5EF4-FFF2-40B4-BE49-F238E27FC236}">
                <a16:creationId xmlns:a16="http://schemas.microsoft.com/office/drawing/2014/main" id="{5715C106-5340-4562-B068-398DC991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79" y="852222"/>
            <a:ext cx="4607769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C78DD04-3F78-4E00-B9B0-EDA54D44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728" y="0"/>
            <a:ext cx="2164272" cy="29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B8D75-293E-4142-ABEB-A7CBC6A62644}"/>
              </a:ext>
            </a:extLst>
          </p:cNvPr>
          <p:cNvSpPr txBox="1"/>
          <p:nvPr/>
        </p:nvSpPr>
        <p:spPr>
          <a:xfrm>
            <a:off x="1740515" y="504579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IOU</a:t>
            </a:r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(Intersection over Union)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6C0DEA-40C5-4FF1-A13D-06CDFA53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447" y="882185"/>
            <a:ext cx="4225595" cy="3159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8A83C-CF6F-4025-8746-041C0AC5F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703" y="4437688"/>
            <a:ext cx="4011025" cy="17278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92B2AE-6F50-40A5-A240-EBD2B08CB02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73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4D4709-AF2E-4383-85D7-1C39ABD3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0350" cy="1019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E839E7-3880-472D-8F64-14987BE7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73" y="0"/>
            <a:ext cx="3508282" cy="1869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7FC35-C48A-42E0-8717-9CF1EB579955}"/>
              </a:ext>
            </a:extLst>
          </p:cNvPr>
          <p:cNvSpPr txBox="1"/>
          <p:nvPr/>
        </p:nvSpPr>
        <p:spPr>
          <a:xfrm>
            <a:off x="461325" y="1359671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Spoqa Han Sans"/>
              </a:rPr>
              <a:t>2017.7.25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AFF90D5-C004-4F42-91EA-AF084B24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7" y="2281169"/>
            <a:ext cx="4610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B3E4E57-166D-4DC1-9313-A332CA03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73" y="1973139"/>
            <a:ext cx="4549819" cy="4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8A9254-14A1-4482-A9F7-8646C3816919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66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5B292A6-7D68-4236-8D1D-C5BF5F22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" y="-1"/>
            <a:ext cx="12154271" cy="44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34EB93-4C43-4063-8E99-1BE44DFB56A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2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22FAE71-E46F-4BA4-A0F2-70AE876C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770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4AF21-2E78-46F9-B3AA-70108A49D3C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34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42E69B-3BD4-4CB7-8E99-A0C4050B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826"/>
            <a:ext cx="3439631" cy="4042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A64EB1-5437-4459-8C35-C890F680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4" y="1"/>
            <a:ext cx="8668626" cy="3722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9265B9-97B5-4D3B-816D-DCFEA0F12104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0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F30EC30-68BB-4EA6-B14A-1B4F959B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93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32C836-64FD-468E-96EF-DA54A319D4A6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69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AEABD1B-4E9C-4385-AABA-29C3A9B4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58516" cy="544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B42CB0-C1CD-4D1E-9C1D-B0E34CE0C29B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108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FFCD256-0042-43F2-BE8D-557A696B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838"/>
            <a:ext cx="121920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4F0615-D800-4F01-A445-A6A459F0C8F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2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5875FB3-FCD8-468C-BB49-61D645DD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25493" cy="5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541F96-3103-4577-867C-F84EF157AE36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659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4FA565F-64DF-4351-A8D6-C18C6934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" y="0"/>
            <a:ext cx="5053257" cy="43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782416C6-FBD3-4E22-9DA9-EA9434BA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242" y="0"/>
            <a:ext cx="5167766" cy="57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FFAF87-A4E6-443C-AB59-95677131E3C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275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7E8E49-70E5-445F-94C9-A7094F64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5175" cy="106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935AA6-1740-4FF1-80EB-0DAA720D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7" y="1653948"/>
            <a:ext cx="3181350" cy="2162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A60D0B-AE93-484E-A400-8D84829D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92" y="3884840"/>
            <a:ext cx="3061608" cy="2465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FC229-E788-46DF-820A-8CB15A887EB4}"/>
              </a:ext>
            </a:extLst>
          </p:cNvPr>
          <p:cNvSpPr txBox="1"/>
          <p:nvPr/>
        </p:nvSpPr>
        <p:spPr>
          <a:xfrm>
            <a:off x="3796393" y="2167822"/>
            <a:ext cx="79805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Darknet-19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→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Darknet-53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처럼 다양한 크기의 해상도의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피쳐맵을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사용하여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바운딩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박스를 예측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 Class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예측 시에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사용하지 않고 개별 클래스 별로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sigmoid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활용한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binary classification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적용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98B6B5-5E0E-4134-8750-EE3DC877B57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2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F292B0-AC31-4B71-A97F-0A7F50B9EFF3}"/>
              </a:ext>
            </a:extLst>
          </p:cNvPr>
          <p:cNvSpPr/>
          <p:nvPr/>
        </p:nvSpPr>
        <p:spPr>
          <a:xfrm>
            <a:off x="5551714" y="1722664"/>
            <a:ext cx="6000750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7A3C2D4-1BE2-40CE-8EC0-1EA402D0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722" y="4393133"/>
            <a:ext cx="1521145" cy="1969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3478F3-64AC-441E-A489-97910BF7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8" y="81334"/>
            <a:ext cx="7467600" cy="31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98149-54D9-4589-B687-0F7025F25BC0}"/>
              </a:ext>
            </a:extLst>
          </p:cNvPr>
          <p:cNvSpPr txBox="1"/>
          <p:nvPr/>
        </p:nvSpPr>
        <p:spPr>
          <a:xfrm>
            <a:off x="8780867" y="135333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검출율</a:t>
            </a:r>
            <a:r>
              <a:rPr lang="en-US" altLang="ko-KR" dirty="0"/>
              <a:t>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A48E4-4A87-4301-BC91-3D2BF00D967B}"/>
              </a:ext>
            </a:extLst>
          </p:cNvPr>
          <p:cNvSpPr txBox="1"/>
          <p:nvPr/>
        </p:nvSpPr>
        <p:spPr>
          <a:xfrm>
            <a:off x="630970" y="4444601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정확도</a:t>
            </a:r>
            <a:r>
              <a:rPr lang="en-US" altLang="ko-KR" dirty="0"/>
              <a:t>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1BCB7FEA-4378-4235-8AC9-357DDEC98068}"/>
              </a:ext>
            </a:extLst>
          </p:cNvPr>
          <p:cNvSpPr/>
          <p:nvPr/>
        </p:nvSpPr>
        <p:spPr>
          <a:xfrm>
            <a:off x="8010686" y="3384445"/>
            <a:ext cx="2612572" cy="1224643"/>
          </a:xfrm>
          <a:prstGeom prst="wedgeRoundRectCallout">
            <a:avLst>
              <a:gd name="adj1" fmla="val -42708"/>
              <a:gd name="adj2" fmla="val 66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내일 상승할 종목을</a:t>
            </a:r>
            <a:endParaRPr lang="en-US" altLang="ko-KR" dirty="0"/>
          </a:p>
          <a:p>
            <a:pPr algn="ctr"/>
            <a:r>
              <a:rPr lang="ko-KR" altLang="en-US" dirty="0"/>
              <a:t>알려 </a:t>
            </a:r>
            <a:r>
              <a:rPr lang="ko-KR" altLang="en-US" dirty="0" err="1"/>
              <a:t>줄께</a:t>
            </a:r>
            <a:r>
              <a:rPr lang="en-US" altLang="ko-KR" dirty="0"/>
              <a:t>! </a:t>
            </a:r>
          </a:p>
          <a:p>
            <a:pPr algn="ctr"/>
            <a:r>
              <a:rPr lang="ko-KR" altLang="en-US" dirty="0" err="1"/>
              <a:t>검출율</a:t>
            </a:r>
            <a:r>
              <a:rPr lang="ko-KR" altLang="en-US" dirty="0"/>
              <a:t> </a:t>
            </a:r>
            <a:r>
              <a:rPr lang="en-US" altLang="ko-KR" dirty="0"/>
              <a:t>100%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40E728-2187-4AF1-9C46-B4C5D2D2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43" y="2461525"/>
            <a:ext cx="4468447" cy="8517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938BE0-490C-4F1A-8EF0-2A369F348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70" y="4740443"/>
            <a:ext cx="4626429" cy="914400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713DBF8-DE89-41A6-AEE1-65ACA874FA08}"/>
              </a:ext>
            </a:extLst>
          </p:cNvPr>
          <p:cNvSpPr/>
          <p:nvPr/>
        </p:nvSpPr>
        <p:spPr>
          <a:xfrm>
            <a:off x="1417196" y="723333"/>
            <a:ext cx="3525318" cy="4226172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EB06AA8-D466-4DF6-BA32-1FE585D0B88C}"/>
              </a:ext>
            </a:extLst>
          </p:cNvPr>
          <p:cNvSpPr/>
          <p:nvPr/>
        </p:nvSpPr>
        <p:spPr>
          <a:xfrm rot="16200000">
            <a:off x="3235753" y="-2670101"/>
            <a:ext cx="2130476" cy="8461233"/>
          </a:xfrm>
          <a:prstGeom prst="downArrow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2121B7F-7B19-4038-ABFE-141A3929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27" y="5092178"/>
            <a:ext cx="3015185" cy="7633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73AED9-FAFA-427B-9B6C-50C1DFD943DD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866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DC06F-7BCF-44BA-B036-5FE8F43DF575}"/>
              </a:ext>
            </a:extLst>
          </p:cNvPr>
          <p:cNvSpPr txBox="1"/>
          <p:nvPr/>
        </p:nvSpPr>
        <p:spPr>
          <a:xfrm>
            <a:off x="0" y="0"/>
            <a:ext cx="7958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Binary prediction per every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Logistic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classifier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classifier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Binary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Cross Entropy Loss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F5752-862B-488D-B6E6-4A4724A3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26" y="1688857"/>
            <a:ext cx="5951833" cy="309240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49AA13-505E-4EF0-97EA-74F281C7F8BE}"/>
              </a:ext>
            </a:extLst>
          </p:cNvPr>
          <p:cNvSpPr/>
          <p:nvPr/>
        </p:nvSpPr>
        <p:spPr>
          <a:xfrm>
            <a:off x="6317532" y="1347948"/>
            <a:ext cx="2189408" cy="4507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Multi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B865A8-D47E-41E7-BFD8-98EAF14317D1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72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A4C70-2713-4CCA-829D-EED370626CC5}"/>
              </a:ext>
            </a:extLst>
          </p:cNvPr>
          <p:cNvSpPr txBox="1"/>
          <p:nvPr/>
        </p:nvSpPr>
        <p:spPr>
          <a:xfrm>
            <a:off x="4614879" y="1308126"/>
            <a:ext cx="64534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Darknet19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Darknet53</a:t>
            </a:r>
          </a:p>
          <a:p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Darknet19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residual network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x 3, 1 x 1 convolution</a:t>
            </a:r>
            <a:r>
              <a:rPr lang="ko-KR" altLang="en-US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이루어진 </a:t>
            </a:r>
            <a:r>
              <a:rPr lang="ko-KR" altLang="en-US" sz="2200" b="1" i="0" dirty="0" err="1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블럭을</a:t>
            </a:r>
            <a:r>
              <a:rPr lang="ko-KR" altLang="en-US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연속해서 </a:t>
            </a:r>
            <a:r>
              <a:rPr lang="ko-KR" altLang="en-US" sz="2200" b="1" i="0" dirty="0" err="1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쌓아감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layer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CAE27-BF9F-485B-BFA9-5BF5C8DB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43" y="658853"/>
            <a:ext cx="3419234" cy="48655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C44A85-F392-43F6-8081-48C5A931C32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64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01E800-D400-44BC-8E20-99CCF50B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" y="543708"/>
            <a:ext cx="10675884" cy="4561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C699C9-9FFC-437C-AD16-BF0D3074D4D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81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B2EF-1ED8-4214-B615-06C5131508FB}"/>
              </a:ext>
            </a:extLst>
          </p:cNvPr>
          <p:cNvSpPr txBox="1"/>
          <p:nvPr/>
        </p:nvSpPr>
        <p:spPr>
          <a:xfrm>
            <a:off x="3047320" y="2967335"/>
            <a:ext cx="60946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앵커 박스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x, 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offset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너비나 높이의 비율로 예측하는 기법을 시도했으나 이는 모델 학습을 불안정하게 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박스의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x, 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예측하는데 비선형 활성화 함수 말고 그냥 선형 함수를 사용해보았으나 별 효과 없었다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당시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SOTA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였던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RetinaNet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Focal Loss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적용해 보았으나 그다지 효과 없었다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RetinaNet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대해선 따로 다뤄보겠습니다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.)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·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예측한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박스가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True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라고 판단할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기준 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0.7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사이로 설정해 보았으나 그다지 효과 없었다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dirty="0">
              <a:solidFill>
                <a:srgbClr val="000000"/>
              </a:solidFill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A17C15-AEA7-41A0-9AF9-84908D1F82C2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851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EC9FA1-18B2-4A24-8E36-AA92ECF84AC0}"/>
              </a:ext>
            </a:extLst>
          </p:cNvPr>
          <p:cNvSpPr/>
          <p:nvPr/>
        </p:nvSpPr>
        <p:spPr>
          <a:xfrm>
            <a:off x="1046375" y="0"/>
            <a:ext cx="4284904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39B525-830A-49E8-B886-EF3D6BE8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534"/>
          <a:stretch/>
        </p:blipFill>
        <p:spPr>
          <a:xfrm>
            <a:off x="1131216" y="0"/>
            <a:ext cx="2441543" cy="4487160"/>
          </a:xfrm>
          <a:prstGeom prst="rect">
            <a:avLst/>
          </a:prstGeom>
          <a:solidFill>
            <a:srgbClr val="221A0F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B1079D-C12F-4015-8C4C-4744149C7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82"/>
          <a:stretch/>
        </p:blipFill>
        <p:spPr>
          <a:xfrm>
            <a:off x="1131216" y="5062194"/>
            <a:ext cx="1962150" cy="13525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3F11B2-AB78-4656-8BE3-905DBCE6CF2A}"/>
              </a:ext>
            </a:extLst>
          </p:cNvPr>
          <p:cNvSpPr/>
          <p:nvPr/>
        </p:nvSpPr>
        <p:spPr>
          <a:xfrm>
            <a:off x="6547758" y="0"/>
            <a:ext cx="4663182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1433D-C2AD-4095-A6FB-7EC6A5163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838" b="23518"/>
          <a:stretch/>
        </p:blipFill>
        <p:spPr>
          <a:xfrm>
            <a:off x="7771530" y="0"/>
            <a:ext cx="3060232" cy="50047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B5A273-C766-4BEC-99AF-28D233F71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7771530" y="5557543"/>
            <a:ext cx="2495550" cy="8572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AD06383-8500-46E7-9292-329D53638713}"/>
              </a:ext>
            </a:extLst>
          </p:cNvPr>
          <p:cNvSpPr/>
          <p:nvPr/>
        </p:nvSpPr>
        <p:spPr>
          <a:xfrm>
            <a:off x="5268687" y="1200150"/>
            <a:ext cx="1592036" cy="141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368343-4EAC-431A-9AC7-0006B5D8942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339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0D136FB-DD5A-4504-B57B-064152598780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3C561-EAF7-4EF1-88E6-B14B1B59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350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C4EB0E-5347-442C-BBAF-14917A855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62"/>
          <a:stretch/>
        </p:blipFill>
        <p:spPr>
          <a:xfrm>
            <a:off x="0" y="3505201"/>
            <a:ext cx="7534275" cy="24525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85ADD-77AA-41B3-A880-F57B88B54CEB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50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23CAD1-EE1C-4AA5-BC40-B8E9B4574107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7BD48-BC78-43B8-9079-B3C3BD83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9075" cy="55149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E50E27-6F75-48BB-9A78-3139533638D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65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63862ED-61C8-4CD7-A0B2-1D48DA8E7BAD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A9C19-36AA-47C1-A1AD-53A2453E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67600" cy="6391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2D58D6-8E2C-4138-A67C-4042370C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0"/>
            <a:ext cx="3638550" cy="5153025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78C33D-7A33-4EA0-BB1B-4DD0FEF4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5460059"/>
            <a:ext cx="3924300" cy="323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50E08A-73A8-45F5-A071-D9DADA15D281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0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A210F7-0EC1-4EB3-B9D8-DB51D0E4AE7B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37</a:t>
            </a:r>
            <a:endParaRPr lang="ko-KR" altLang="en-US" dirty="0"/>
          </a:p>
        </p:txBody>
      </p:sp>
      <p:pic>
        <p:nvPicPr>
          <p:cNvPr id="5" name="Picture 2" descr="answer, bubble, chat, feedback, qna, question ">
            <a:extLst>
              <a:ext uri="{FF2B5EF4-FFF2-40B4-BE49-F238E27FC236}">
                <a16:creationId xmlns:a16="http://schemas.microsoft.com/office/drawing/2014/main" id="{B64E72C5-3855-4A93-A712-183F9842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5" y="2368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D28EDDE-B87D-46EC-8980-5FAB6C6B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858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F5CCC5-9ECE-4844-9D15-A616EE0CC9F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C52174-B96D-4486-9523-8F4340E8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54"/>
            <a:ext cx="5703216" cy="4761070"/>
          </a:xfrm>
          <a:prstGeom prst="rect">
            <a:avLst/>
          </a:prstGeom>
        </p:spPr>
      </p:pic>
      <p:pic>
        <p:nvPicPr>
          <p:cNvPr id="6" name="그림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7A3C2D4-1BE2-40CE-8EC0-1EA402D0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688"/>
            <a:ext cx="1521145" cy="1969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67021C-FE42-4388-9040-C8EFF3D0F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86" y="0"/>
            <a:ext cx="5703217" cy="47838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8C56E95-1875-4574-828F-B18EB2F2DFED}"/>
              </a:ext>
            </a:extLst>
          </p:cNvPr>
          <p:cNvSpPr/>
          <p:nvPr/>
        </p:nvSpPr>
        <p:spPr>
          <a:xfrm>
            <a:off x="5476973" y="1527142"/>
            <a:ext cx="1084083" cy="83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Average</a:t>
            </a:r>
          </a:p>
          <a:p>
            <a:pPr algn="ctr"/>
            <a:r>
              <a:rPr lang="en-US" altLang="ko-KR" sz="1400" dirty="0"/>
              <a:t>Precision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96229-5E15-4112-BACA-5C64B871D816}"/>
              </a:ext>
            </a:extLst>
          </p:cNvPr>
          <p:cNvSpPr txBox="1"/>
          <p:nvPr/>
        </p:nvSpPr>
        <p:spPr>
          <a:xfrm>
            <a:off x="2130879" y="5478940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각 클래스당 </a:t>
            </a:r>
            <a:r>
              <a:rPr lang="en-US" altLang="ko-KR" dirty="0"/>
              <a:t>AP</a:t>
            </a:r>
            <a:r>
              <a:rPr lang="ko-KR" altLang="en-US" dirty="0"/>
              <a:t>를 구한 다음 클래스의 개수로 나누어 준다 →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algn="ctr"/>
            <a:r>
              <a:rPr lang="en-US" altLang="ko-KR" dirty="0"/>
              <a:t>(mean average precision)”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0A8AE-500E-44CD-B4EB-9CFD65AEA3C0}"/>
              </a:ext>
            </a:extLst>
          </p:cNvPr>
          <p:cNvSpPr txBox="1"/>
          <p:nvPr/>
        </p:nvSpPr>
        <p:spPr>
          <a:xfrm>
            <a:off x="6998834" y="468755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서로 다른 알고리즘의 성능 평가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606E1-B7E6-4DE4-9553-628459D1D523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20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C3355C8-8B51-4D9B-AA1E-DABC2F5C787C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7FB0B-5533-426C-B2E6-3FCD8D44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44100" cy="533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6D7470-EAF4-499F-8C79-ED7D8168B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465" y="-1"/>
            <a:ext cx="2925536" cy="53314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057FB3-14DB-47E3-8F06-C89A46BE42A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79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88EBB4-B80A-45A7-AA1C-502205F3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8100" cy="6412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79EE0F-0EAC-45BE-96CE-23BC8A69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0"/>
            <a:ext cx="497205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790D46-E7F8-4EBE-9A60-B1D32440E07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5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3CB03-D420-418F-8D02-B18BA36F5B7F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B6C6B-E981-449E-BF45-A0A009E9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1356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BD898-68E9-44CB-B00D-3406B27A0F70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5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1723A2-B853-4B71-9D4A-C1E663D9DB10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F34E47-A39D-4CF2-A7C4-7D99A40C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48850" cy="2809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CB3A2F-264A-469D-9EF8-8D7B6E810BF8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284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D9136AA-6E7B-4AAC-B73F-A5B735F289FB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B6070-506D-499F-8B18-ACA6C9FC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01075" cy="5772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D23C45-765A-40A3-B65C-7B09DB9A52D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99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DDCDC2-57BF-4A9B-B512-541E70C50C47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F82BB5-3354-407F-8516-998D07C6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1" y="0"/>
            <a:ext cx="1053223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EDB313-9387-4D3D-ABBA-188511B9A27F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9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7D3F8A1-0996-44D1-B0FF-EEE859584715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AE17E6-4F76-4EEB-B607-2057A7E7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375" cy="6419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D547CD-E0FE-4EB1-B35D-05B9FC623D8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748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E9C700-5BA9-4A09-8A7F-C902A75FDFAC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742A0-2720-4FC9-97A6-C1D0D1DF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587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C4EEA7-078E-4DA3-ADCF-AE7959EDB336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64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6E78F9-88F9-4FE6-9AA0-C88D84AA29AF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52F3F-D0A2-45EB-8E28-4DA75C9E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4225" cy="1314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1AA8F4-E0E4-41F3-BC64-AB2D3D15F87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592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86FE83-917E-4E39-8620-04FAF9DF1E2A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F6E68-B66C-4C4A-9645-7298BCA9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5163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A940B0-EA23-463B-8779-252C976C91E9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30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60E75AD-D57B-4CB7-A1FD-1E7D34A2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71" y="1755322"/>
            <a:ext cx="9197130" cy="45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38A10-5FCC-4714-9B58-E7DAF448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09938" cy="1997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03884C-424A-4E7D-864E-4DE629641811}"/>
              </a:ext>
            </a:extLst>
          </p:cNvPr>
          <p:cNvSpPr txBox="1"/>
          <p:nvPr/>
        </p:nvSpPr>
        <p:spPr>
          <a:xfrm>
            <a:off x="4339150" y="70310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05050"/>
                </a:solidFill>
                <a:effectLst/>
                <a:latin typeface="Nanum Gothic"/>
              </a:rPr>
              <a:t>localization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88FEC-DC5B-4925-9258-C99C3EA0F73C}"/>
              </a:ext>
            </a:extLst>
          </p:cNvPr>
          <p:cNvSpPr txBox="1"/>
          <p:nvPr/>
        </p:nvSpPr>
        <p:spPr>
          <a:xfrm>
            <a:off x="4310575" y="1072434"/>
            <a:ext cx="615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classification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7FD851-1B12-4962-A85C-DA5A56ACB928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22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E8D9A2-0593-4E06-81D1-92EDA749EF14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40D57-56AA-4C6C-BA2A-1A43B1A4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464"/>
            <a:ext cx="757039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70C259-422B-4C9F-99D2-45A408BF7844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4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1400679-D6BD-4C3B-A840-C71674963B8A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ECD226-E663-4658-A0B7-6740A243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0"/>
            <a:ext cx="684875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CF00F5-0802-4EF1-9FF5-C3E87AD7B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9"/>
          <a:stretch/>
        </p:blipFill>
        <p:spPr>
          <a:xfrm>
            <a:off x="93890" y="0"/>
            <a:ext cx="8820150" cy="42046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07EDAE-1FAE-48B7-9E84-E06AF4BFE62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537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F6904D-5FB0-42FB-B60D-605AFCEFC033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D0C25-0BAA-4AB9-B1CC-493CBC39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0" cy="3190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105391-4818-4531-9740-4A3364B0FE95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151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4CA965-3694-499F-89CB-F126B36B9F71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E81F4D-43E2-4942-AAF1-A9544E71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9950" cy="5972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EFAED-6AC5-46D0-B488-EA2F07C10A56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84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2CAD5E-D396-4219-A23F-C0BCE101F5BB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EF2C76-33B7-4121-833C-D8362333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0325" cy="2533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DD193C-52FE-44B3-8060-D3764B15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0"/>
            <a:ext cx="359349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114EED-3990-4DBF-847F-BE45B8D0AD7D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815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6E02FB-5067-44EA-AD13-4D0B4F36A906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596B7-112E-44F5-90DE-54104893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7627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716184-E88D-4F0B-ACCB-5E2F6C2EA01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377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431F8F6-C36D-47CC-AA83-630819D17494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73A95-25F6-40DD-A4B5-031AFF23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"/>
            <a:ext cx="631776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3D9471-C5E5-473E-8E63-AF27017B0D74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212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4719F56-97F2-451D-B7DB-8FA26B4F21B9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8436C-12AA-4C1A-9E07-AE46D56B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77025" cy="65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6E936-AE9F-45C3-B519-E66B58C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68443" cy="38050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16F4A0-070B-4B3A-ADAC-9DD3C2177E57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355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3F2781-33AA-48FE-912C-6F36C8C18077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A6FD7-8D16-47DD-984F-10CA7717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" y="0"/>
            <a:ext cx="625288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C7CA20-0A7C-4F92-AE00-D129618F92A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815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3F74FF5-080B-4ED1-A455-3324F3623F1A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BC4A5-F396-490B-AA73-CB69C728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3275" cy="4076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3C58DF-AA41-4C93-B8BF-E7B61156CCF9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73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6282884-6621-4C8D-8AF2-220ABA7B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1" y="1843867"/>
            <a:ext cx="37623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2A007A-858F-4091-955C-A635CF8810B5}"/>
              </a:ext>
            </a:extLst>
          </p:cNvPr>
          <p:cNvSpPr txBox="1"/>
          <p:nvPr/>
        </p:nvSpPr>
        <p:spPr>
          <a:xfrm>
            <a:off x="1208015" y="3133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1E1E1E"/>
                </a:solidFill>
                <a:effectLst/>
                <a:latin typeface="Nanum Gothic"/>
              </a:rPr>
              <a:t>2-Stage Detector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5578D-2A79-4F02-A507-02473B13DCF6}"/>
              </a:ext>
            </a:extLst>
          </p:cNvPr>
          <p:cNvSpPr txBox="1"/>
          <p:nvPr/>
        </p:nvSpPr>
        <p:spPr>
          <a:xfrm>
            <a:off x="328781" y="4229100"/>
            <a:ext cx="611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505050"/>
                </a:solidFill>
                <a:effectLst/>
                <a:latin typeface="Nanum Gothic"/>
              </a:rPr>
              <a:t>RoI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(Region of Interest)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AA848-330A-4094-BFE2-C0E2277C63C8}"/>
              </a:ext>
            </a:extLst>
          </p:cNvPr>
          <p:cNvSpPr txBox="1"/>
          <p:nvPr/>
        </p:nvSpPr>
        <p:spPr>
          <a:xfrm>
            <a:off x="471487" y="5852822"/>
            <a:ext cx="611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R-CNN, Faster R-CNN, 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Nanum Gothic"/>
              </a:rPr>
              <a:t>DenseNet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668B30-91FE-4994-90F6-70A15E21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90" y="1635087"/>
            <a:ext cx="606071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FDACE3-B88A-460A-950C-2FF5BE901A6C}"/>
              </a:ext>
            </a:extLst>
          </p:cNvPr>
          <p:cNvSpPr txBox="1"/>
          <p:nvPr/>
        </p:nvSpPr>
        <p:spPr>
          <a:xfrm>
            <a:off x="6366102" y="11365"/>
            <a:ext cx="611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>
                <a:solidFill>
                  <a:srgbClr val="1E1E1E"/>
                </a:solidFill>
                <a:effectLst/>
                <a:latin typeface="Nanum Gothic"/>
              </a:rPr>
              <a:t>1-Stage Detector</a:t>
            </a:r>
            <a:endParaRPr lang="en-US" altLang="ko-KR" b="0" i="0" dirty="0">
              <a:solidFill>
                <a:srgbClr val="1E1E1E"/>
              </a:solidFill>
              <a:effectLst/>
              <a:latin typeface="Nanum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96009-F641-4A18-959A-73912FEDDA07}"/>
              </a:ext>
            </a:extLst>
          </p:cNvPr>
          <p:cNvSpPr txBox="1"/>
          <p:nvPr/>
        </p:nvSpPr>
        <p:spPr>
          <a:xfrm>
            <a:off x="8186737" y="5822395"/>
            <a:ext cx="62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05050"/>
                </a:solidFill>
                <a:effectLst/>
                <a:latin typeface="Nanum Gothic"/>
              </a:rPr>
              <a:t>YOLO, SSD, 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Nanum Gothic"/>
              </a:rPr>
              <a:t>RetinaNet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A94D-BC4E-4330-83D5-4B5548F3A85A}"/>
              </a:ext>
            </a:extLst>
          </p:cNvPr>
          <p:cNvSpPr txBox="1"/>
          <p:nvPr/>
        </p:nvSpPr>
        <p:spPr>
          <a:xfrm>
            <a:off x="6447913" y="954253"/>
            <a:ext cx="722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Yolo1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낮은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localization Error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9AFF94-AD1B-4CB8-BC6C-2821A8730B3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873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BBCC0-C7B7-4260-BC41-9DF89E19F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048"/>
          <a:stretch/>
        </p:blipFill>
        <p:spPr>
          <a:xfrm>
            <a:off x="-12186" y="-1"/>
            <a:ext cx="12262677" cy="2898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63E1C7-505A-4C56-B043-6703B6EDF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30" b="54722"/>
          <a:stretch/>
        </p:blipFill>
        <p:spPr>
          <a:xfrm>
            <a:off x="0" y="2898320"/>
            <a:ext cx="13092037" cy="35514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374375-24A9-4D76-8C4B-E77777EB403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112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00513E0-E56B-4E9B-83AA-319EABEB3570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7CCCD-A0D0-4DD4-A309-4742042F0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41"/>
          <a:stretch/>
        </p:blipFill>
        <p:spPr>
          <a:xfrm>
            <a:off x="0" y="0"/>
            <a:ext cx="1124611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7E7A14-1DBD-4E6D-AA3E-162FFBD21D3A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72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DD340E8-CCEF-4066-AEF7-24ADE9F0749A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9501E-5C4F-40E4-BE69-A554DBD4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2875" cy="2867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94A98-917B-4BDA-B41F-132EE89C8C31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029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018066E-D2AE-458C-B4F5-831F3459876A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E1BF1-F67B-474E-88E9-E0794B17B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8975" cy="6086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A39C67-092E-4808-A8C0-6BDA7CC87D12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966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0E8C24-783E-4ED9-933F-D2788504AC44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F1CCC-E9DE-42A3-AFA2-233BC7F6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62775" cy="6791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67DE02-A571-45F9-ACD6-61A4E417F803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86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3CD24DF-35C5-4156-8DA1-811ACC925B34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FCAA0-FCBD-4697-AC4B-88AFE8D1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2325" cy="5838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7145E8-5C62-486E-9462-D8940912C6EE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290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F254C-AB0D-4D38-AA1F-300E954C150C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35DC2-0291-461D-A466-DD814006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330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6112AD-2DF9-4ED9-B0E2-4299947C247D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217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1D9595-6CF1-4DB5-B4A5-ED70FD48ED5E}"/>
              </a:ext>
            </a:extLst>
          </p:cNvPr>
          <p:cNvSpPr/>
          <p:nvPr/>
        </p:nvSpPr>
        <p:spPr>
          <a:xfrm>
            <a:off x="0" y="0"/>
            <a:ext cx="12192000" cy="6414793"/>
          </a:xfrm>
          <a:prstGeom prst="rect">
            <a:avLst/>
          </a:prstGeom>
          <a:solidFill>
            <a:srgbClr val="221A0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AFA6A-EC01-4AF7-8D71-204737EE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6057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DE00F-AB8E-46F1-8848-01F5DB8C51C9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037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4889A-D948-4671-BC95-A2051BB7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4550" cy="4733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0EC0D4-F490-4465-A228-C431F11E24BC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009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51135C-CEFF-418E-AB15-267C73C56522}"/>
              </a:ext>
            </a:extLst>
          </p:cNvPr>
          <p:cNvSpPr/>
          <p:nvPr/>
        </p:nvSpPr>
        <p:spPr>
          <a:xfrm>
            <a:off x="955221" y="1722664"/>
            <a:ext cx="10597243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DF883-D0FB-4FC3-8F48-048E33C2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1750" cy="5181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ECE7A6-4D27-4B52-A02A-F17DFC70EA08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0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45EA72-842F-4DBD-8E9E-CB1E87006060}"/>
              </a:ext>
            </a:extLst>
          </p:cNvPr>
          <p:cNvSpPr/>
          <p:nvPr/>
        </p:nvSpPr>
        <p:spPr>
          <a:xfrm>
            <a:off x="5551714" y="1722664"/>
            <a:ext cx="6000750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8F3B2E-C25F-4805-A9AE-9411F878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8" y="70112"/>
            <a:ext cx="65817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4A0D99-E832-42FF-9EBD-F700D155EA7D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02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45EA72-842F-4DBD-8E9E-CB1E87006060}"/>
              </a:ext>
            </a:extLst>
          </p:cNvPr>
          <p:cNvSpPr/>
          <p:nvPr/>
        </p:nvSpPr>
        <p:spPr>
          <a:xfrm>
            <a:off x="5551714" y="1722664"/>
            <a:ext cx="6000750" cy="595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44D98-C55F-4317-B20B-0D199C4F4BF2}"/>
              </a:ext>
            </a:extLst>
          </p:cNvPr>
          <p:cNvGrpSpPr/>
          <p:nvPr/>
        </p:nvGrpSpPr>
        <p:grpSpPr>
          <a:xfrm>
            <a:off x="530302" y="3988109"/>
            <a:ext cx="10217673" cy="2021227"/>
            <a:chOff x="6145497" y="1439844"/>
            <a:chExt cx="5500604" cy="2661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9B5E2-75D9-4689-BDBC-8793D82A1F11}"/>
                </a:ext>
              </a:extLst>
            </p:cNvPr>
            <p:cNvSpPr txBox="1"/>
            <p:nvPr/>
          </p:nvSpPr>
          <p:spPr>
            <a:xfrm>
              <a:off x="6369615" y="1837641"/>
              <a:ext cx="4964176" cy="19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단점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CPU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기반의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selective search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진행해야 하므로 시간이 많이 소요</a:t>
              </a:r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end-to-end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으로 학습 불가</a:t>
              </a:r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</a:t>
              </a:r>
              <a:r>
                <a:rPr lang="en-US" altLang="ko-KR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RoI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 </a:t>
              </a:r>
              <a:r>
                <a:rPr lang="ko-KR" altLang="en-US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넣어야하므로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2000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번의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연산이 필요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62DFE87-E72B-4021-902B-411BC1A5D462}"/>
                </a:ext>
              </a:extLst>
            </p:cNvPr>
            <p:cNvSpPr/>
            <p:nvPr/>
          </p:nvSpPr>
          <p:spPr>
            <a:xfrm>
              <a:off x="6145497" y="1439844"/>
              <a:ext cx="5500604" cy="26618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9DA4DB-A7E5-4D64-972B-291AF864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0" y="293055"/>
            <a:ext cx="9930308" cy="36009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F0F73F-0475-4B6C-8B18-7E605A773D88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36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1F502-B58E-43F5-AB7A-0919F3BDABEF}"/>
              </a:ext>
            </a:extLst>
          </p:cNvPr>
          <p:cNvSpPr txBox="1"/>
          <p:nvPr/>
        </p:nvSpPr>
        <p:spPr>
          <a:xfrm>
            <a:off x="1003622" y="68377"/>
            <a:ext cx="69194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Fast</a:t>
            </a: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R-CNN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82FF9-563A-43E7-A9A1-3CBDBDEC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5" y="2302228"/>
            <a:ext cx="8228313" cy="3372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C5094F5-8E25-444F-BF82-1AB029CE22A1}"/>
              </a:ext>
            </a:extLst>
          </p:cNvPr>
          <p:cNvGrpSpPr/>
          <p:nvPr/>
        </p:nvGrpSpPr>
        <p:grpSpPr>
          <a:xfrm>
            <a:off x="363479" y="1183614"/>
            <a:ext cx="11296881" cy="842244"/>
            <a:chOff x="363479" y="1183614"/>
            <a:chExt cx="11296881" cy="8422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2239A61-8B27-4E1E-A6EB-6DB6B24953BD}"/>
                </a:ext>
              </a:extLst>
            </p:cNvPr>
            <p:cNvSpPr/>
            <p:nvPr/>
          </p:nvSpPr>
          <p:spPr>
            <a:xfrm>
              <a:off x="363479" y="1183614"/>
              <a:ext cx="10868627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B724C-EEEC-42AC-9F04-43114D8A5726}"/>
                </a:ext>
              </a:extLst>
            </p:cNvPr>
            <p:cNvSpPr txBox="1"/>
            <p:nvPr/>
          </p:nvSpPr>
          <p:spPr>
            <a:xfrm>
              <a:off x="363479" y="1256417"/>
              <a:ext cx="11296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동일한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Region Proposal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이용하되 이미지를 한번만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 넣어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map 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</a:t>
              </a:r>
              <a:endPara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-SVM 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endPara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CFD3B0-7A1F-4BC7-9BE6-C83BB9928C33}"/>
              </a:ext>
            </a:extLst>
          </p:cNvPr>
          <p:cNvGrpSpPr/>
          <p:nvPr/>
        </p:nvGrpSpPr>
        <p:grpSpPr>
          <a:xfrm>
            <a:off x="8970621" y="2570033"/>
            <a:ext cx="2976550" cy="2021227"/>
            <a:chOff x="6145497" y="1439844"/>
            <a:chExt cx="5500604" cy="26618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DAE64-CECF-44B9-BCFB-454A635CC7A9}"/>
                </a:ext>
              </a:extLst>
            </p:cNvPr>
            <p:cNvSpPr txBox="1"/>
            <p:nvPr/>
          </p:nvSpPr>
          <p:spPr>
            <a:xfrm>
              <a:off x="6369614" y="1837641"/>
              <a:ext cx="4964176" cy="158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단점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CPU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연산으로 여전히 속도가 느림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AD309AC-F678-4FB5-90B7-A3666C7A2E4F}"/>
                </a:ext>
              </a:extLst>
            </p:cNvPr>
            <p:cNvSpPr/>
            <p:nvPr/>
          </p:nvSpPr>
          <p:spPr>
            <a:xfrm>
              <a:off x="6145497" y="1439844"/>
              <a:ext cx="5500604" cy="26618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7C54A3-68E0-4E87-8F02-0254A24461F8}"/>
              </a:ext>
            </a:extLst>
          </p:cNvPr>
          <p:cNvSpPr/>
          <p:nvPr/>
        </p:nvSpPr>
        <p:spPr>
          <a:xfrm>
            <a:off x="11420106" y="6431772"/>
            <a:ext cx="681135" cy="3854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9184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purl.org/dc/elements/1.1/"/>
    <ds:schemaRef ds:uri="http://purl.org/dc/terms/"/>
    <ds:schemaRef ds:uri="16c05727-aa75-4e4a-9b5f-8a80a1165891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{6B2076D1-1DC4-4E34-B15B-870E5B6FB4F2}tf22712842_win32</Template>
  <TotalTime>214</TotalTime>
  <Words>468</Words>
  <Application>Microsoft Office PowerPoint</Application>
  <PresentationFormat>와이드스크린</PresentationFormat>
  <Paragraphs>165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charter</vt:lpstr>
      <vt:lpstr>Nanum Gothic</vt:lpstr>
      <vt:lpstr>sohne</vt:lpstr>
      <vt:lpstr>Spoqa Han Sans</vt:lpstr>
      <vt:lpstr>맑은 고딕</vt:lpstr>
      <vt:lpstr>함초롬돋움</vt:lpstr>
      <vt:lpstr>Arial</vt:lpstr>
      <vt:lpstr>Calibri</vt:lpstr>
      <vt:lpstr>Franklin Gothic Book</vt:lpstr>
      <vt:lpstr>Wingdings</vt:lpstr>
      <vt:lpstr>1_RetrospectVTI</vt:lpstr>
      <vt:lpstr>You Only Look Once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Only Look Once</dc:title>
  <dc:creator>이소담</dc:creator>
  <cp:lastModifiedBy>비트캠프</cp:lastModifiedBy>
  <cp:revision>7</cp:revision>
  <dcterms:created xsi:type="dcterms:W3CDTF">2022-04-17T17:49:56Z</dcterms:created>
  <dcterms:modified xsi:type="dcterms:W3CDTF">2022-04-26T08:33:33Z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